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66" r:id="rId5"/>
    <p:sldId id="270" r:id="rId6"/>
    <p:sldId id="273" r:id="rId7"/>
    <p:sldId id="271" r:id="rId8"/>
    <p:sldId id="274" r:id="rId9"/>
    <p:sldId id="277" r:id="rId10"/>
    <p:sldId id="276" r:id="rId11"/>
    <p:sldId id="272"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ve, Karen" userId="3a504dca-54a2-45f3-a2d5-38b9e153183a" providerId="ADAL" clId="{D5C5238B-5636-4811-A858-0F45829A3E5B}"/>
    <pc:docChg chg="custSel modSld">
      <pc:chgData name="Grove, Karen" userId="3a504dca-54a2-45f3-a2d5-38b9e153183a" providerId="ADAL" clId="{D5C5238B-5636-4811-A858-0F45829A3E5B}" dt="2022-10-19T17:08:10.446" v="129" actId="6549"/>
      <pc:docMkLst>
        <pc:docMk/>
      </pc:docMkLst>
      <pc:sldChg chg="modSp mod">
        <pc:chgData name="Grove, Karen" userId="3a504dca-54a2-45f3-a2d5-38b9e153183a" providerId="ADAL" clId="{D5C5238B-5636-4811-A858-0F45829A3E5B}" dt="2022-10-19T17:08:10.446" v="129" actId="6549"/>
        <pc:sldMkLst>
          <pc:docMk/>
          <pc:sldMk cId="771588527" sldId="270"/>
        </pc:sldMkLst>
        <pc:spChg chg="mod">
          <ac:chgData name="Grove, Karen" userId="3a504dca-54a2-45f3-a2d5-38b9e153183a" providerId="ADAL" clId="{D5C5238B-5636-4811-A858-0F45829A3E5B}" dt="2022-10-19T17:08:10.446" v="129" actId="6549"/>
          <ac:spMkLst>
            <pc:docMk/>
            <pc:sldMk cId="771588527" sldId="270"/>
            <ac:spMk id="3" creationId="{83D048AD-5F12-4F20-8B94-DCE98507F9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DA85BB-8327-437A-900F-6A3DB7A5ABC9}"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973878A-9A6C-446F-AE2D-FA0E8037C59B}" type="datetime1">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05D98-6779-42E9-AA36-C6D6C2CA339B}"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4117-4E55-454A-B008-5B316A3C4A1E}"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85336-EDD6-4B11-BDCB-D9716D9D0CAD}"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0B30B-3EA6-4689-8E7C-D798375DFD60}"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5E6C6-E680-4C09-9A82-6D6D4A458B45}"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7BBFA-E374-465F-B18D-F6CE71921593}"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FA0BC-E7BB-4D55-8710-E8474A66771E}"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FD0D0-99D2-4A10-AC62-6E2E6CF7A9EE}" type="datetime1">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7DEDF-EB2B-4F7F-B2DF-97C28C8FCBC9}" type="datetime1">
              <a:rPr lang="en-US" smtClean="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80351-56D7-412F-9F2E-17819DF3B01D}" type="datetime1">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10/19/2022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pp.leg.wa.gov/rcw/default.aspx?cite=19.27.56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3175"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684212" y="685799"/>
            <a:ext cx="8001000" cy="2971801"/>
          </a:xfrm>
        </p:spPr>
        <p:txBody>
          <a:bodyPr>
            <a:normAutofit/>
          </a:bodyPr>
          <a:lstStyle/>
          <a:p>
            <a:r>
              <a:rPr lang="en-US" dirty="0"/>
              <a:t>Round table – </a:t>
            </a:r>
            <a:r>
              <a:rPr lang="en-US" dirty="0" err="1"/>
              <a:t>wui</a:t>
            </a:r>
            <a:r>
              <a:rPr lang="en-US" dirty="0"/>
              <a:t> code</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684212" y="3843867"/>
            <a:ext cx="6765100" cy="1947333"/>
          </a:xfrm>
        </p:spPr>
        <p:txBody>
          <a:bodyPr>
            <a:normAutofit/>
          </a:bodyPr>
          <a:lstStyle/>
          <a:p>
            <a:r>
              <a:rPr lang="en-US" dirty="0">
                <a:solidFill>
                  <a:schemeClr val="tx1"/>
                </a:solidFill>
              </a:rPr>
              <a:t>Traci Harvey, Mark Jung, Dave </a:t>
            </a:r>
            <a:r>
              <a:rPr lang="en-US" dirty="0" err="1">
                <a:solidFill>
                  <a:schemeClr val="tx1"/>
                </a:solidFill>
              </a:rPr>
              <a:t>Nalle</a:t>
            </a:r>
            <a:r>
              <a:rPr lang="en-US" dirty="0">
                <a:solidFill>
                  <a:schemeClr val="tx1"/>
                </a:solidFill>
              </a:rPr>
              <a:t>, Karen Grove</a:t>
            </a:r>
          </a:p>
          <a:p>
            <a:r>
              <a:rPr lang="en-US" dirty="0">
                <a:solidFill>
                  <a:schemeClr val="tx1"/>
                </a:solidFill>
              </a:rPr>
              <a:t>2022 Fire Prevention Institute</a:t>
            </a:r>
          </a:p>
          <a:p>
            <a:endParaRPr lang="en-US" dirty="0">
              <a:solidFill>
                <a:schemeClr val="tx1"/>
              </a:solidFill>
            </a:endParaRPr>
          </a:p>
        </p:txBody>
      </p:sp>
      <p:pic>
        <p:nvPicPr>
          <p:cNvPr id="5" name="Picture 4">
            <a:extLst>
              <a:ext uri="{FF2B5EF4-FFF2-40B4-BE49-F238E27FC236}">
                <a16:creationId xmlns:a16="http://schemas.microsoft.com/office/drawing/2014/main" id="{FF4E9853-23E4-CC3C-31B5-1E3977825CBA}"/>
              </a:ext>
            </a:extLst>
          </p:cNvPr>
          <p:cNvPicPr>
            <a:picLocks noChangeAspect="1"/>
          </p:cNvPicPr>
          <p:nvPr/>
        </p:nvPicPr>
        <p:blipFill>
          <a:blip r:embed="rId3"/>
          <a:stretch>
            <a:fillRect/>
          </a:stretch>
        </p:blipFill>
        <p:spPr>
          <a:xfrm>
            <a:off x="9509069" y="4959312"/>
            <a:ext cx="2184512" cy="1473276"/>
          </a:xfrm>
          <a:prstGeom prst="rect">
            <a:avLst/>
          </a:prstGeom>
        </p:spPr>
      </p:pic>
    </p:spTree>
    <p:extLst>
      <p:ext uri="{BB962C8B-B14F-4D97-AF65-F5344CB8AC3E}">
        <p14:creationId xmlns:p14="http://schemas.microsoft.com/office/powerpoint/2010/main" val="38573100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685800"/>
            <a:ext cx="8534400" cy="3615267"/>
          </a:xfrm>
        </p:spPr>
        <p:txBody>
          <a:bodyPr>
            <a:normAutofit/>
          </a:bodyPr>
          <a:lstStyle/>
          <a:p>
            <a:pPr>
              <a:buSzPct val="70000"/>
              <a:buFont typeface="Century Gothic" panose="020B0502020202020204" pitchFamily="34" charset="0"/>
              <a:buChar char="►"/>
            </a:pPr>
            <a:r>
              <a:rPr lang="en-US" sz="2800" dirty="0">
                <a:solidFill>
                  <a:schemeClr val="tx1"/>
                </a:solidFill>
              </a:rPr>
              <a:t>Current code and maps</a:t>
            </a:r>
          </a:p>
          <a:p>
            <a:pPr>
              <a:buSzPct val="70000"/>
              <a:buFont typeface="Century Gothic" panose="020B0502020202020204" pitchFamily="34" charset="0"/>
              <a:buChar char="►"/>
            </a:pPr>
            <a:r>
              <a:rPr lang="en-US" sz="2800" dirty="0">
                <a:solidFill>
                  <a:schemeClr val="tx1"/>
                </a:solidFill>
              </a:rPr>
              <a:t>Where the State code is (possibly) headed</a:t>
            </a:r>
          </a:p>
          <a:p>
            <a:pPr>
              <a:buSzPct val="70000"/>
              <a:buFont typeface="Century Gothic" panose="020B0502020202020204" pitchFamily="34" charset="0"/>
              <a:buChar char="►"/>
            </a:pPr>
            <a:r>
              <a:rPr lang="en-US" sz="2800" dirty="0">
                <a:solidFill>
                  <a:schemeClr val="tx1"/>
                </a:solidFill>
              </a:rPr>
              <a:t>Setting up a WUI program – experiences from around </a:t>
            </a:r>
            <a:r>
              <a:rPr lang="en-US" sz="2800">
                <a:solidFill>
                  <a:schemeClr val="tx1"/>
                </a:solidFill>
              </a:rPr>
              <a:t>the state</a:t>
            </a:r>
            <a:endParaRPr lang="en-US" sz="2000" dirty="0">
              <a:solidFill>
                <a:schemeClr val="tx1"/>
              </a:solidFill>
            </a:endParaRP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4487332"/>
            <a:ext cx="8534400" cy="1507067"/>
          </a:xfrm>
        </p:spPr>
        <p:txBody>
          <a:bodyPr>
            <a:normAutofit/>
          </a:bodyPr>
          <a:lstStyle/>
          <a:p>
            <a:r>
              <a:rPr lang="en-US" dirty="0"/>
              <a:t>INTRODUCTIONS</a:t>
            </a:r>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3"/>
          <a:stretch>
            <a:fillRect/>
          </a:stretch>
        </p:blipFill>
        <p:spPr>
          <a:xfrm>
            <a:off x="9509069" y="4959312"/>
            <a:ext cx="2184512" cy="1473276"/>
          </a:xfrm>
          <a:prstGeom prst="rect">
            <a:avLst/>
          </a:prstGeom>
        </p:spPr>
      </p:pic>
    </p:spTree>
    <p:extLst>
      <p:ext uri="{BB962C8B-B14F-4D97-AF65-F5344CB8AC3E}">
        <p14:creationId xmlns:p14="http://schemas.microsoft.com/office/powerpoint/2010/main" val="7715885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5"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190500"/>
            <a:ext cx="10555288" cy="5619750"/>
          </a:xfrm>
        </p:spPr>
        <p:txBody>
          <a:bodyPr>
            <a:noAutofit/>
          </a:bodyPr>
          <a:lstStyle/>
          <a:p>
            <a:pPr>
              <a:buSzPct val="70000"/>
              <a:buFont typeface="Century Gothic" panose="020B0502020202020204" pitchFamily="34" charset="0"/>
              <a:buChar char="►"/>
            </a:pPr>
            <a:endParaRPr lang="en-US" dirty="0">
              <a:solidFill>
                <a:schemeClr val="tx1"/>
              </a:solidFill>
              <a:hlinkClick r:id="rId3">
                <a:extLst>
                  <a:ext uri="{A12FA001-AC4F-418D-AE19-62706E023703}">
                    <ahyp:hlinkClr xmlns:ahyp="http://schemas.microsoft.com/office/drawing/2018/hyperlinkcolor" val="tx"/>
                  </a:ext>
                </a:extLst>
              </a:hlinkClick>
            </a:endParaRPr>
          </a:p>
          <a:p>
            <a:pPr>
              <a:buSzPct val="70000"/>
              <a:buFont typeface="Century Gothic" panose="020B0502020202020204" pitchFamily="34" charset="0"/>
              <a:buChar char="►"/>
            </a:pPr>
            <a:endParaRPr lang="en-US" dirty="0">
              <a:solidFill>
                <a:schemeClr val="tx1"/>
              </a:solidFill>
              <a:hlinkClick r:id="rId3">
                <a:extLst>
                  <a:ext uri="{A12FA001-AC4F-418D-AE19-62706E023703}">
                    <ahyp:hlinkClr xmlns:ahyp="http://schemas.microsoft.com/office/drawing/2018/hyperlinkcolor" val="tx"/>
                  </a:ext>
                </a:extLst>
              </a:hlinkClick>
            </a:endParaRPr>
          </a:p>
          <a:p>
            <a:pPr>
              <a:buSzPct val="70000"/>
              <a:buFont typeface="Century Gothic" panose="020B0502020202020204" pitchFamily="34" charset="0"/>
              <a:buChar char="►"/>
            </a:pPr>
            <a:endParaRPr lang="en-US" dirty="0">
              <a:solidFill>
                <a:schemeClr val="tx1"/>
              </a:solidFill>
              <a:hlinkClick r:id="rId3">
                <a:extLst>
                  <a:ext uri="{A12FA001-AC4F-418D-AE19-62706E023703}">
                    <ahyp:hlinkClr xmlns:ahyp="http://schemas.microsoft.com/office/drawing/2018/hyperlinkcolor" val="tx"/>
                  </a:ext>
                </a:extLst>
              </a:hlinkClick>
            </a:endParaRPr>
          </a:p>
          <a:p>
            <a:pPr>
              <a:buSzPct val="70000"/>
              <a:buFont typeface="Century Gothic" panose="020B0502020202020204" pitchFamily="34" charset="0"/>
              <a:buChar char="►"/>
            </a:pPr>
            <a:endParaRPr lang="en-US" dirty="0">
              <a:solidFill>
                <a:schemeClr val="tx1"/>
              </a:solidFill>
              <a:hlinkClick r:id="rId3">
                <a:extLst>
                  <a:ext uri="{A12FA001-AC4F-418D-AE19-62706E023703}">
                    <ahyp:hlinkClr xmlns:ahyp="http://schemas.microsoft.com/office/drawing/2018/hyperlinkcolor" val="tx"/>
                  </a:ext>
                </a:extLst>
              </a:hlinkClick>
            </a:endParaRPr>
          </a:p>
          <a:p>
            <a:pPr marL="0" indent="0">
              <a:buSzPct val="70000"/>
              <a:buNone/>
            </a:pPr>
            <a:r>
              <a:rPr lang="en-US" sz="3200" dirty="0">
                <a:solidFill>
                  <a:schemeClr val="tx1"/>
                </a:solidFill>
                <a:hlinkClick r:id="rId3">
                  <a:extLst>
                    <a:ext uri="{A12FA001-AC4F-418D-AE19-62706E023703}">
                      <ahyp:hlinkClr xmlns:ahyp="http://schemas.microsoft.com/office/drawing/2018/hyperlinkcolor" val="tx"/>
                    </a:ext>
                  </a:extLst>
                </a:hlinkClick>
              </a:rPr>
              <a:t>RCW 19.27.560</a:t>
            </a:r>
            <a:endParaRPr lang="en-US" sz="3200" dirty="0">
              <a:solidFill>
                <a:schemeClr val="tx1"/>
              </a:solidFill>
            </a:endParaRPr>
          </a:p>
          <a:p>
            <a:pPr marL="0" marR="0" indent="0">
              <a:lnSpc>
                <a:spcPct val="107000"/>
              </a:lnSpc>
              <a:spcBef>
                <a:spcPts val="0"/>
              </a:spcBef>
              <a:spcAft>
                <a:spcPts val="800"/>
              </a:spcAft>
              <a:buNone/>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Section 504 Class 1 Ignition-resistant construction</a:t>
            </a:r>
          </a:p>
          <a:p>
            <a:pPr marL="0" marR="0" indent="0">
              <a:lnSpc>
                <a:spcPct val="107000"/>
              </a:lnSpc>
              <a:spcBef>
                <a:spcPts val="0"/>
              </a:spcBef>
              <a:spcAft>
                <a:spcPts val="800"/>
              </a:spcAft>
              <a:buNone/>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504.2 Roof Covering – Roofs shall have a roof assembly that complies with a class A rating when testing in accordance with American Society for Testing Materials E 108 or Underwriter Laboratories 790. For roof coverings where the profile allows a space between the roof covering and roof decking, the space at the eave ends shall be fire stopped to preclude entry of flames or embers or have one layer of seventy-two-pound mineral -surfaced, non-perforated camp sheet complying with American Society of Testing Materials D 3909 installed over the combustible decking.</a:t>
            </a:r>
          </a:p>
          <a:p>
            <a:pPr marL="0" marR="0" indent="0">
              <a:lnSpc>
                <a:spcPct val="107000"/>
              </a:lnSpc>
              <a:spcBef>
                <a:spcPts val="0"/>
              </a:spcBef>
              <a:spcAft>
                <a:spcPts val="800"/>
              </a:spcAft>
              <a:buNone/>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The roof covering on buildings or structures in existence prior to the adoption of the wildland urban interface code under this section that are replaced or have fifty percent or more replaced in a twelve-month period shall be replaced with a roof covering required for new construction based on the type of ignition-resistant construction specified in accordance with section 503 of the International Wildland Urban Interface Code....</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SzPct val="70000"/>
              <a:buFont typeface="Century Gothic" panose="020B0502020202020204" pitchFamily="34" charset="0"/>
              <a:buChar char="►"/>
            </a:pPr>
            <a:endParaRPr lang="en-US" sz="3200" dirty="0">
              <a:solidFill>
                <a:schemeClr val="tx1"/>
              </a:solidFill>
            </a:endParaRPr>
          </a:p>
          <a:p>
            <a:pPr marL="0" indent="0">
              <a:buSzPct val="70000"/>
              <a:buNone/>
            </a:pPr>
            <a:endParaRPr lang="en-US" sz="3200" dirty="0">
              <a:solidFill>
                <a:schemeClr val="tx1"/>
              </a:solidFill>
            </a:endParaRP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5419724"/>
            <a:ext cx="8534400" cy="1012863"/>
          </a:xfrm>
        </p:spPr>
        <p:txBody>
          <a:bodyPr>
            <a:normAutofit/>
          </a:bodyPr>
          <a:lstStyle/>
          <a:p>
            <a:r>
              <a:rPr lang="en-US" dirty="0"/>
              <a:t>Current code</a:t>
            </a:r>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4"/>
          <a:stretch>
            <a:fillRect/>
          </a:stretch>
        </p:blipFill>
        <p:spPr>
          <a:xfrm>
            <a:off x="9742375" y="5073612"/>
            <a:ext cx="2184512" cy="1473276"/>
          </a:xfrm>
          <a:prstGeom prst="rect">
            <a:avLst/>
          </a:prstGeom>
        </p:spPr>
      </p:pic>
    </p:spTree>
    <p:extLst>
      <p:ext uri="{BB962C8B-B14F-4D97-AF65-F5344CB8AC3E}">
        <p14:creationId xmlns:p14="http://schemas.microsoft.com/office/powerpoint/2010/main" val="23881837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5"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6141720"/>
            <a:ext cx="8534400" cy="473700"/>
          </a:xfrm>
        </p:spPr>
        <p:txBody>
          <a:bodyPr>
            <a:normAutofit fontScale="90000"/>
          </a:bodyPr>
          <a:lstStyle/>
          <a:p>
            <a:r>
              <a:rPr lang="en-US" dirty="0"/>
              <a:t>Current DNR map</a:t>
            </a:r>
          </a:p>
        </p:txBody>
      </p:sp>
      <p:pic>
        <p:nvPicPr>
          <p:cNvPr id="6" name="Picture 5">
            <a:extLst>
              <a:ext uri="{FF2B5EF4-FFF2-40B4-BE49-F238E27FC236}">
                <a16:creationId xmlns:a16="http://schemas.microsoft.com/office/drawing/2014/main" id="{3B755BE2-B3B9-16E1-B2D2-65E4B5F75083}"/>
              </a:ext>
            </a:extLst>
          </p:cNvPr>
          <p:cNvPicPr>
            <a:picLocks noChangeAspect="1"/>
          </p:cNvPicPr>
          <p:nvPr/>
        </p:nvPicPr>
        <p:blipFill>
          <a:blip r:embed="rId3"/>
          <a:stretch>
            <a:fillRect/>
          </a:stretch>
        </p:blipFill>
        <p:spPr>
          <a:xfrm>
            <a:off x="3389995" y="152400"/>
            <a:ext cx="8633841" cy="5899140"/>
          </a:xfrm>
          <a:prstGeom prst="rect">
            <a:avLst/>
          </a:prstGeom>
        </p:spPr>
      </p:pic>
      <p:sp>
        <p:nvSpPr>
          <p:cNvPr id="8" name="Content Placeholder 7">
            <a:extLst>
              <a:ext uri="{FF2B5EF4-FFF2-40B4-BE49-F238E27FC236}">
                <a16:creationId xmlns:a16="http://schemas.microsoft.com/office/drawing/2014/main" id="{2A540749-3DD3-D13A-2F8F-36D591F623F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615592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685800"/>
            <a:ext cx="8534400" cy="3615267"/>
          </a:xfrm>
        </p:spPr>
        <p:txBody>
          <a:bodyPr>
            <a:normAutofit/>
          </a:bodyPr>
          <a:lstStyle/>
          <a:p>
            <a:pPr>
              <a:buSzPct val="70000"/>
              <a:buFont typeface="Century Gothic" panose="020B0502020202020204" pitchFamily="34" charset="0"/>
              <a:buChar char="►"/>
            </a:pPr>
            <a:r>
              <a:rPr lang="en-US" sz="2800" dirty="0">
                <a:solidFill>
                  <a:schemeClr val="tx1"/>
                </a:solidFill>
              </a:rPr>
              <a:t>Upcoming vote </a:t>
            </a:r>
            <a:r>
              <a:rPr lang="en-US" sz="2800">
                <a:solidFill>
                  <a:schemeClr val="tx1"/>
                </a:solidFill>
              </a:rPr>
              <a:t>at SBCC next week</a:t>
            </a:r>
            <a:endParaRPr lang="en-US" sz="2800" dirty="0">
              <a:solidFill>
                <a:schemeClr val="tx1"/>
              </a:solidFill>
            </a:endParaRPr>
          </a:p>
          <a:p>
            <a:pPr>
              <a:buSzPct val="70000"/>
              <a:buFont typeface="Century Gothic" panose="020B0502020202020204" pitchFamily="34" charset="0"/>
              <a:buChar char="►"/>
            </a:pPr>
            <a:r>
              <a:rPr lang="en-US" sz="2800" dirty="0">
                <a:solidFill>
                  <a:schemeClr val="tx1"/>
                </a:solidFill>
              </a:rPr>
              <a:t>TAG proposals – 2022 efforts to adopt the full WUI with WA amendments</a:t>
            </a:r>
          </a:p>
          <a:p>
            <a:pPr>
              <a:buSzPct val="70000"/>
              <a:buFont typeface="Century Gothic" panose="020B0502020202020204" pitchFamily="34" charset="0"/>
              <a:buChar char="►"/>
            </a:pPr>
            <a:endParaRPr lang="en-US" sz="2800" dirty="0">
              <a:solidFill>
                <a:schemeClr val="tx1"/>
              </a:solidFill>
            </a:endParaRP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4487332"/>
            <a:ext cx="8534400" cy="1507067"/>
          </a:xfrm>
        </p:spPr>
        <p:txBody>
          <a:bodyPr>
            <a:normAutofit/>
          </a:bodyPr>
          <a:lstStyle/>
          <a:p>
            <a:r>
              <a:rPr lang="en-US" dirty="0"/>
              <a:t>2021 state code and </a:t>
            </a:r>
            <a:r>
              <a:rPr lang="en-US" dirty="0" err="1"/>
              <a:t>wui</a:t>
            </a:r>
            <a:endParaRPr lang="en-US" dirty="0"/>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3"/>
          <a:stretch>
            <a:fillRect/>
          </a:stretch>
        </p:blipFill>
        <p:spPr>
          <a:xfrm>
            <a:off x="9509069" y="4959312"/>
            <a:ext cx="2184512" cy="1473276"/>
          </a:xfrm>
          <a:prstGeom prst="rect">
            <a:avLst/>
          </a:prstGeom>
        </p:spPr>
      </p:pic>
    </p:spTree>
    <p:extLst>
      <p:ext uri="{BB962C8B-B14F-4D97-AF65-F5344CB8AC3E}">
        <p14:creationId xmlns:p14="http://schemas.microsoft.com/office/powerpoint/2010/main" val="37605419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685800"/>
            <a:ext cx="8534400" cy="3615267"/>
          </a:xfrm>
        </p:spPr>
        <p:txBody>
          <a:bodyPr>
            <a:normAutofit/>
          </a:bodyPr>
          <a:lstStyle/>
          <a:p>
            <a:pPr>
              <a:buSzPct val="70000"/>
              <a:buFont typeface="Century Gothic" panose="020B0502020202020204" pitchFamily="34" charset="0"/>
              <a:buChar char="►"/>
            </a:pPr>
            <a:r>
              <a:rPr lang="en-US" sz="2800" dirty="0">
                <a:solidFill>
                  <a:schemeClr val="tx1"/>
                </a:solidFill>
              </a:rPr>
              <a:t>Upcoming vote at SBCC</a:t>
            </a:r>
          </a:p>
          <a:p>
            <a:pPr>
              <a:buSzPct val="70000"/>
              <a:buFont typeface="Century Gothic" panose="020B0502020202020204" pitchFamily="34" charset="0"/>
              <a:buChar char="►"/>
            </a:pPr>
            <a:r>
              <a:rPr lang="en-US" sz="2800" dirty="0">
                <a:solidFill>
                  <a:schemeClr val="tx1"/>
                </a:solidFill>
              </a:rPr>
              <a:t>TAG proposals</a:t>
            </a:r>
          </a:p>
          <a:p>
            <a:pPr>
              <a:buSzPct val="70000"/>
              <a:buFont typeface="Century Gothic" panose="020B0502020202020204" pitchFamily="34" charset="0"/>
              <a:buChar char="►"/>
            </a:pPr>
            <a:endParaRPr lang="en-US" sz="2800" dirty="0">
              <a:solidFill>
                <a:schemeClr val="tx1"/>
              </a:solidFill>
            </a:endParaRP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4487332"/>
            <a:ext cx="8534400" cy="1507067"/>
          </a:xfrm>
        </p:spPr>
        <p:txBody>
          <a:bodyPr>
            <a:normAutofit/>
          </a:bodyPr>
          <a:lstStyle/>
          <a:p>
            <a:r>
              <a:rPr lang="en-US" dirty="0"/>
              <a:t>2021 state code and </a:t>
            </a:r>
            <a:r>
              <a:rPr lang="en-US" dirty="0" err="1"/>
              <a:t>wui</a:t>
            </a:r>
            <a:endParaRPr lang="en-US" dirty="0"/>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3"/>
          <a:stretch>
            <a:fillRect/>
          </a:stretch>
        </p:blipFill>
        <p:spPr>
          <a:xfrm>
            <a:off x="9842536" y="5191683"/>
            <a:ext cx="2184512" cy="1473276"/>
          </a:xfrm>
          <a:prstGeom prst="rect">
            <a:avLst/>
          </a:prstGeom>
        </p:spPr>
      </p:pic>
      <p:pic>
        <p:nvPicPr>
          <p:cNvPr id="5" name="Picture 4">
            <a:extLst>
              <a:ext uri="{FF2B5EF4-FFF2-40B4-BE49-F238E27FC236}">
                <a16:creationId xmlns:a16="http://schemas.microsoft.com/office/drawing/2014/main" id="{6E8A0214-2C68-6F9E-5F0D-C74E880AA16F}"/>
              </a:ext>
            </a:extLst>
          </p:cNvPr>
          <p:cNvPicPr>
            <a:picLocks noChangeAspect="1"/>
          </p:cNvPicPr>
          <p:nvPr/>
        </p:nvPicPr>
        <p:blipFill>
          <a:blip r:embed="rId4"/>
          <a:stretch>
            <a:fillRect/>
          </a:stretch>
        </p:blipFill>
        <p:spPr>
          <a:xfrm>
            <a:off x="498419" y="193040"/>
            <a:ext cx="9182340" cy="6471919"/>
          </a:xfrm>
          <a:prstGeom prst="rect">
            <a:avLst/>
          </a:prstGeom>
        </p:spPr>
      </p:pic>
    </p:spTree>
    <p:extLst>
      <p:ext uri="{BB962C8B-B14F-4D97-AF65-F5344CB8AC3E}">
        <p14:creationId xmlns:p14="http://schemas.microsoft.com/office/powerpoint/2010/main" val="42556594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4487332"/>
            <a:ext cx="8534400" cy="1507067"/>
          </a:xfrm>
        </p:spPr>
        <p:txBody>
          <a:bodyPr>
            <a:normAutofit/>
          </a:bodyPr>
          <a:lstStyle/>
          <a:p>
            <a:r>
              <a:rPr lang="en-US" dirty="0"/>
              <a:t>2021 state code and </a:t>
            </a:r>
            <a:r>
              <a:rPr lang="en-US" dirty="0" err="1"/>
              <a:t>wui</a:t>
            </a:r>
            <a:endParaRPr lang="en-US" dirty="0"/>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3"/>
          <a:stretch>
            <a:fillRect/>
          </a:stretch>
        </p:blipFill>
        <p:spPr>
          <a:xfrm>
            <a:off x="9509069" y="4959312"/>
            <a:ext cx="2184512" cy="1473276"/>
          </a:xfrm>
          <a:prstGeom prst="rect">
            <a:avLst/>
          </a:prstGeom>
        </p:spPr>
      </p:pic>
      <p:sp>
        <p:nvSpPr>
          <p:cNvPr id="6" name="Content Placeholder 5">
            <a:extLst>
              <a:ext uri="{FF2B5EF4-FFF2-40B4-BE49-F238E27FC236}">
                <a16:creationId xmlns:a16="http://schemas.microsoft.com/office/drawing/2014/main" id="{681FCBE1-93E8-6EA3-07B3-9EEF19D521F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D46BD02-0A06-5D5D-7205-D7653F165F5A}"/>
              </a:ext>
            </a:extLst>
          </p:cNvPr>
          <p:cNvPicPr>
            <a:picLocks noChangeAspect="1"/>
          </p:cNvPicPr>
          <p:nvPr/>
        </p:nvPicPr>
        <p:blipFill>
          <a:blip r:embed="rId4"/>
          <a:stretch>
            <a:fillRect/>
          </a:stretch>
        </p:blipFill>
        <p:spPr>
          <a:xfrm>
            <a:off x="416560" y="26736"/>
            <a:ext cx="11430000" cy="6857990"/>
          </a:xfrm>
          <a:prstGeom prst="rect">
            <a:avLst/>
          </a:prstGeom>
        </p:spPr>
      </p:pic>
    </p:spTree>
    <p:extLst>
      <p:ext uri="{BB962C8B-B14F-4D97-AF65-F5344CB8AC3E}">
        <p14:creationId xmlns:p14="http://schemas.microsoft.com/office/powerpoint/2010/main" val="2237263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685800"/>
            <a:ext cx="8534400" cy="3615267"/>
          </a:xfrm>
        </p:spPr>
        <p:txBody>
          <a:bodyPr>
            <a:normAutofit fontScale="92500"/>
          </a:bodyPr>
          <a:lstStyle/>
          <a:p>
            <a:pPr>
              <a:buSzPct val="70000"/>
              <a:buFont typeface="Century Gothic" panose="020B0502020202020204" pitchFamily="34" charset="0"/>
              <a:buChar char="►"/>
            </a:pPr>
            <a:r>
              <a:rPr lang="en-US" sz="2800" dirty="0">
                <a:solidFill>
                  <a:schemeClr val="tx1"/>
                </a:solidFill>
              </a:rPr>
              <a:t>Review map: #s, changes?</a:t>
            </a:r>
          </a:p>
          <a:p>
            <a:pPr>
              <a:buSzPct val="70000"/>
              <a:buFont typeface="Century Gothic" panose="020B0502020202020204" pitchFamily="34" charset="0"/>
              <a:buChar char="►"/>
            </a:pPr>
            <a:r>
              <a:rPr lang="en-US" sz="2800" dirty="0">
                <a:solidFill>
                  <a:schemeClr val="tx1"/>
                </a:solidFill>
              </a:rPr>
              <a:t>Engage the building official – swim lanes?</a:t>
            </a:r>
          </a:p>
          <a:p>
            <a:pPr>
              <a:buSzPct val="70000"/>
              <a:buFont typeface="Century Gothic" panose="020B0502020202020204" pitchFamily="34" charset="0"/>
              <a:buChar char="►"/>
            </a:pPr>
            <a:r>
              <a:rPr lang="en-US" sz="2800" dirty="0">
                <a:solidFill>
                  <a:schemeClr val="tx1"/>
                </a:solidFill>
              </a:rPr>
              <a:t>Permitting – changes needed to routing/systems?</a:t>
            </a:r>
          </a:p>
          <a:p>
            <a:pPr>
              <a:buSzPct val="70000"/>
              <a:buFont typeface="Century Gothic" panose="020B0502020202020204" pitchFamily="34" charset="0"/>
              <a:buChar char="►"/>
            </a:pPr>
            <a:r>
              <a:rPr lang="en-US" sz="2800" dirty="0">
                <a:solidFill>
                  <a:schemeClr val="tx1"/>
                </a:solidFill>
              </a:rPr>
              <a:t>Local ordinances?</a:t>
            </a:r>
          </a:p>
          <a:p>
            <a:pPr>
              <a:buSzPct val="70000"/>
              <a:buFont typeface="Century Gothic" panose="020B0502020202020204" pitchFamily="34" charset="0"/>
              <a:buChar char="►"/>
            </a:pPr>
            <a:r>
              <a:rPr lang="en-US" sz="2800" dirty="0">
                <a:solidFill>
                  <a:schemeClr val="tx1"/>
                </a:solidFill>
              </a:rPr>
              <a:t>Action plan for City-owned parcels/buildings?</a:t>
            </a:r>
          </a:p>
          <a:p>
            <a:pPr>
              <a:buSzPct val="70000"/>
              <a:buFont typeface="Century Gothic" panose="020B0502020202020204" pitchFamily="34" charset="0"/>
              <a:buChar char="►"/>
            </a:pPr>
            <a:r>
              <a:rPr lang="en-US" sz="2800" dirty="0">
                <a:solidFill>
                  <a:schemeClr val="tx1"/>
                </a:solidFill>
              </a:rPr>
              <a:t>Other?</a:t>
            </a:r>
          </a:p>
          <a:p>
            <a:pPr>
              <a:buSzPct val="70000"/>
              <a:buFont typeface="Century Gothic" panose="020B0502020202020204" pitchFamily="34" charset="0"/>
              <a:buChar char="►"/>
            </a:pPr>
            <a:endParaRPr lang="en-US" sz="2800" dirty="0">
              <a:solidFill>
                <a:schemeClr val="tx1"/>
              </a:solidFill>
            </a:endParaRP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4487332"/>
            <a:ext cx="8534400" cy="1507067"/>
          </a:xfrm>
        </p:spPr>
        <p:txBody>
          <a:bodyPr>
            <a:normAutofit/>
          </a:bodyPr>
          <a:lstStyle/>
          <a:p>
            <a:r>
              <a:rPr lang="en-US" dirty="0"/>
              <a:t>OBSERVATIONS ON SETTING UP A WUI PROGRAM</a:t>
            </a:r>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3"/>
          <a:stretch>
            <a:fillRect/>
          </a:stretch>
        </p:blipFill>
        <p:spPr>
          <a:xfrm>
            <a:off x="9509069" y="4959312"/>
            <a:ext cx="2184512" cy="1473276"/>
          </a:xfrm>
          <a:prstGeom prst="rect">
            <a:avLst/>
          </a:prstGeom>
        </p:spPr>
      </p:pic>
    </p:spTree>
    <p:extLst>
      <p:ext uri="{BB962C8B-B14F-4D97-AF65-F5344CB8AC3E}">
        <p14:creationId xmlns:p14="http://schemas.microsoft.com/office/powerpoint/2010/main" val="415598759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685800"/>
            <a:ext cx="10174288" cy="4572000"/>
          </a:xfrm>
        </p:spPr>
        <p:txBody>
          <a:bodyPr>
            <a:normAutofit fontScale="92500" lnSpcReduction="20000"/>
          </a:bodyPr>
          <a:lstStyle/>
          <a:p>
            <a:pPr marL="0" indent="0">
              <a:lnSpc>
                <a:spcPct val="120000"/>
              </a:lnSpc>
              <a:spcBef>
                <a:spcPts val="0"/>
              </a:spcBef>
              <a:spcAft>
                <a:spcPts val="0"/>
              </a:spcAft>
              <a:buSzPct val="70000"/>
              <a:buNone/>
            </a:pPr>
            <a:r>
              <a:rPr lang="en-US" sz="2800" dirty="0">
                <a:solidFill>
                  <a:schemeClr val="tx1"/>
                </a:solidFill>
              </a:rPr>
              <a:t>Mark Jung, Fire Marshal, City of Kirkland </a:t>
            </a:r>
          </a:p>
          <a:p>
            <a:pPr marL="0" indent="0">
              <a:lnSpc>
                <a:spcPct val="120000"/>
              </a:lnSpc>
              <a:spcBef>
                <a:spcPts val="0"/>
              </a:spcBef>
              <a:spcAft>
                <a:spcPts val="0"/>
              </a:spcAft>
              <a:buSzPct val="70000"/>
              <a:buNone/>
            </a:pPr>
            <a:r>
              <a:rPr lang="en-US" sz="2800" dirty="0">
                <a:solidFill>
                  <a:schemeClr val="tx1"/>
                </a:solidFill>
              </a:rPr>
              <a:t>MJung@kirklandwa.gov</a:t>
            </a:r>
          </a:p>
          <a:p>
            <a:pPr marL="0" indent="0">
              <a:lnSpc>
                <a:spcPct val="120000"/>
              </a:lnSpc>
              <a:spcBef>
                <a:spcPts val="0"/>
              </a:spcBef>
              <a:spcAft>
                <a:spcPts val="0"/>
              </a:spcAft>
              <a:buSzPct val="70000"/>
              <a:buNone/>
            </a:pPr>
            <a:endParaRPr lang="en-US" sz="2800" dirty="0">
              <a:solidFill>
                <a:schemeClr val="tx1"/>
              </a:solidFill>
            </a:endParaRPr>
          </a:p>
          <a:p>
            <a:pPr marL="0" indent="0">
              <a:lnSpc>
                <a:spcPct val="120000"/>
              </a:lnSpc>
              <a:spcBef>
                <a:spcPts val="0"/>
              </a:spcBef>
              <a:spcAft>
                <a:spcPts val="0"/>
              </a:spcAft>
              <a:buSzPct val="70000"/>
              <a:buNone/>
            </a:pPr>
            <a:r>
              <a:rPr lang="en-US" sz="2800" dirty="0">
                <a:solidFill>
                  <a:schemeClr val="tx1"/>
                </a:solidFill>
              </a:rPr>
              <a:t>Dave </a:t>
            </a:r>
            <a:r>
              <a:rPr lang="en-US" sz="2800" dirty="0" err="1">
                <a:solidFill>
                  <a:schemeClr val="tx1"/>
                </a:solidFill>
              </a:rPr>
              <a:t>Nalle</a:t>
            </a:r>
            <a:r>
              <a:rPr lang="en-US" sz="2800" dirty="0">
                <a:solidFill>
                  <a:schemeClr val="tx1"/>
                </a:solidFill>
              </a:rPr>
              <a:t>, Deputy Chief, Chelan County Fire District #3</a:t>
            </a:r>
          </a:p>
          <a:p>
            <a:pPr marL="0" indent="0">
              <a:lnSpc>
                <a:spcPct val="120000"/>
              </a:lnSpc>
              <a:spcBef>
                <a:spcPts val="0"/>
              </a:spcBef>
              <a:spcAft>
                <a:spcPts val="0"/>
              </a:spcAft>
              <a:buSzPct val="70000"/>
              <a:buNone/>
            </a:pPr>
            <a:r>
              <a:rPr lang="en-US" sz="2800" dirty="0">
                <a:solidFill>
                  <a:schemeClr val="tx1"/>
                </a:solidFill>
              </a:rPr>
              <a:t>dave@chelanfd3.org</a:t>
            </a:r>
          </a:p>
          <a:p>
            <a:pPr marL="0" indent="0">
              <a:lnSpc>
                <a:spcPct val="120000"/>
              </a:lnSpc>
              <a:spcBef>
                <a:spcPts val="0"/>
              </a:spcBef>
              <a:spcAft>
                <a:spcPts val="0"/>
              </a:spcAft>
              <a:buSzPct val="70000"/>
              <a:buNone/>
            </a:pPr>
            <a:endParaRPr lang="en-US" sz="2800" dirty="0">
              <a:solidFill>
                <a:schemeClr val="tx1"/>
              </a:solidFill>
            </a:endParaRPr>
          </a:p>
          <a:p>
            <a:pPr marL="0" indent="0">
              <a:lnSpc>
                <a:spcPct val="120000"/>
              </a:lnSpc>
              <a:spcBef>
                <a:spcPts val="0"/>
              </a:spcBef>
              <a:spcAft>
                <a:spcPts val="0"/>
              </a:spcAft>
              <a:buSzPct val="70000"/>
              <a:buNone/>
            </a:pPr>
            <a:r>
              <a:rPr lang="en-US" sz="2800" dirty="0">
                <a:solidFill>
                  <a:schemeClr val="tx1"/>
                </a:solidFill>
              </a:rPr>
              <a:t>Traci Harvey, Fire Protection Engineer, Spokane Valley FD HarveyT@spokanevalleyfire.com</a:t>
            </a:r>
          </a:p>
          <a:p>
            <a:pPr marL="0" indent="0">
              <a:lnSpc>
                <a:spcPct val="120000"/>
              </a:lnSpc>
              <a:spcBef>
                <a:spcPts val="0"/>
              </a:spcBef>
              <a:spcAft>
                <a:spcPts val="0"/>
              </a:spcAft>
              <a:buSzPct val="70000"/>
              <a:buNone/>
            </a:pPr>
            <a:endParaRPr lang="en-US" sz="2800" dirty="0">
              <a:solidFill>
                <a:schemeClr val="tx1"/>
              </a:solidFill>
            </a:endParaRPr>
          </a:p>
          <a:p>
            <a:pPr marL="0" indent="0">
              <a:lnSpc>
                <a:spcPct val="120000"/>
              </a:lnSpc>
              <a:spcBef>
                <a:spcPts val="0"/>
              </a:spcBef>
              <a:spcAft>
                <a:spcPts val="0"/>
              </a:spcAft>
              <a:buSzPct val="70000"/>
              <a:buNone/>
            </a:pPr>
            <a:r>
              <a:rPr lang="en-US" sz="2800" dirty="0">
                <a:solidFill>
                  <a:schemeClr val="tx1"/>
                </a:solidFill>
              </a:rPr>
              <a:t>Karen Grove, Fire Prevention Director, Seattle FD karen.grove@seattle.gov </a:t>
            </a:r>
          </a:p>
          <a:p>
            <a:pPr>
              <a:buSzPct val="70000"/>
              <a:buFont typeface="Century Gothic" panose="020B0502020202020204" pitchFamily="34" charset="0"/>
              <a:buChar char="►"/>
            </a:pPr>
            <a:endParaRPr lang="en-US" sz="2800" dirty="0">
              <a:solidFill>
                <a:schemeClr val="tx1"/>
              </a:solidFill>
            </a:endParaRP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5429250"/>
            <a:ext cx="8534400" cy="876300"/>
          </a:xfrm>
        </p:spPr>
        <p:txBody>
          <a:bodyPr>
            <a:normAutofit/>
          </a:bodyPr>
          <a:lstStyle/>
          <a:p>
            <a:r>
              <a:rPr lang="en-US" dirty="0"/>
              <a:t>Thank you</a:t>
            </a:r>
          </a:p>
        </p:txBody>
      </p:sp>
      <p:pic>
        <p:nvPicPr>
          <p:cNvPr id="4" name="Picture 3">
            <a:extLst>
              <a:ext uri="{FF2B5EF4-FFF2-40B4-BE49-F238E27FC236}">
                <a16:creationId xmlns:a16="http://schemas.microsoft.com/office/drawing/2014/main" id="{82CFA3D2-AC4F-B662-83C8-EDEF11AD4111}"/>
              </a:ext>
            </a:extLst>
          </p:cNvPr>
          <p:cNvPicPr>
            <a:picLocks noChangeAspect="1"/>
          </p:cNvPicPr>
          <p:nvPr/>
        </p:nvPicPr>
        <p:blipFill>
          <a:blip r:embed="rId3"/>
          <a:stretch>
            <a:fillRect/>
          </a:stretch>
        </p:blipFill>
        <p:spPr>
          <a:xfrm>
            <a:off x="9509069" y="4959312"/>
            <a:ext cx="2184512" cy="1473276"/>
          </a:xfrm>
          <a:prstGeom prst="rect">
            <a:avLst/>
          </a:prstGeom>
        </p:spPr>
      </p:pic>
    </p:spTree>
    <p:extLst>
      <p:ext uri="{BB962C8B-B14F-4D97-AF65-F5344CB8AC3E}">
        <p14:creationId xmlns:p14="http://schemas.microsoft.com/office/powerpoint/2010/main" val="10783121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414F3-C833-4395-8C69-0E806C51817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FDEB4C-941C-4EBE-9462-062D8A0AD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 design</Template>
  <TotalTime>188</TotalTime>
  <Words>382</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Slice</vt:lpstr>
      <vt:lpstr>Round table – wui code</vt:lpstr>
      <vt:lpstr>INTRODUCTIONS</vt:lpstr>
      <vt:lpstr>Current code</vt:lpstr>
      <vt:lpstr>Current DNR map</vt:lpstr>
      <vt:lpstr>2021 state code and wui</vt:lpstr>
      <vt:lpstr>2021 state code and wui</vt:lpstr>
      <vt:lpstr>2021 state code and wui</vt:lpstr>
      <vt:lpstr>OBSERVATIONS ON SETTING UP A WUI PROGRAM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table – wui code</dc:title>
  <dc:creator>Grove, Karen</dc:creator>
  <cp:lastModifiedBy>Grove, Karen</cp:lastModifiedBy>
  <cp:revision>2</cp:revision>
  <dcterms:created xsi:type="dcterms:W3CDTF">2022-10-19T03:54:05Z</dcterms:created>
  <dcterms:modified xsi:type="dcterms:W3CDTF">2022-10-19T17:08:11Z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